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58" r:id="rId5"/>
    <p:sldId id="260" r:id="rId6"/>
    <p:sldId id="261" r:id="rId7"/>
    <p:sldId id="262" r:id="rId8"/>
    <p:sldId id="267" r:id="rId9"/>
    <p:sldId id="272" r:id="rId10"/>
    <p:sldId id="263" r:id="rId11"/>
    <p:sldId id="264" r:id="rId12"/>
    <p:sldId id="265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B0959-A969-4B09-A328-DD21A2AC7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A9F738-6DF2-44C3-9DAA-CA01850A4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68DA06-8161-4A3C-8A4A-E88208E4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21BA2A-9707-4332-BC3C-448767C8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90A88-4D18-46C3-96B6-6F8D8C61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59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0B98-3258-4D40-BD34-33C4F78D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0F665D-2FA8-4E8E-8BCA-9544ED614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9094A4-B3BA-4E0E-93A2-DF46E926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1CE460-4C36-40BC-9861-10656EF1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612BE7-C5E3-455F-94C5-AFCF2A94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58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92682C-41C1-49AF-9F5A-525C6B66D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41F8CB-C6C9-4175-93CA-004AD2292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815360-E059-467E-9DAA-E29B03FB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1D88EB-6112-45D6-BC69-9BFCC4E3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A4D938-6409-4D4D-8E07-152E873B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7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0B16E-7D9D-448C-834F-46497F94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7D707C-32D2-42A1-807B-9B299FAA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1D4BA6-1230-422C-8907-4B155070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C3493A-B98D-487F-A4C0-1607A645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30286D-4CA4-49A1-A9FF-0D12E35C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17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87542-C7BD-4733-BFE1-58E7657F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29DE0A-7098-423E-9306-601B505DB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2027C9-CAC6-480F-8959-DE61E137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E74F0-FE7C-45A9-BD72-F3F5E0DEF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BBF39F-7B4C-4EA2-A7E5-C6B27E87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9FC94-3418-47B1-86DC-BE6FEC78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B59EE5-47E0-4A87-9148-B7FD506F4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69DB9A-DE52-4357-B143-FD01D343F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148472-5725-43EC-BE65-4F465812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A4B4F9-7F96-4EE2-9E8E-B4970089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1AF3-04D3-415D-88CB-79B82B17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91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0DE22-7FFC-4FE6-BA2F-6B89749D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304B60-7CFD-4C01-AE34-63107836C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2696D8-C08E-4C90-B742-998B6C8A0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E6BAB8-B0A5-408A-99DA-6E079CF71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798C8-D5CF-4F2D-B291-16F13FDE3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8E0461-E7C1-4E55-A1A8-D8BE30BF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CC2CA8D-62D6-4610-A85C-A49F49FA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CACE04-ABB1-4290-83B4-6DC3D3BF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92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D2063-D62B-47FD-9F4B-4DB32A4F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5FD19B-E3B7-401C-ADE5-84FFDD3E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75534A-B5C0-4613-9107-6761E22E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5C327C-8F9C-43E6-9285-66A40A54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14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D9D619-3B82-4F1B-A420-F641EBEC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7F81A9-50AD-4961-B654-7AE5487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CF213E-E7AF-4944-88A2-D3F13D5B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74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D4DF8-A25B-42B1-84D0-89AB6E84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0DB1C5-914A-4588-91B6-0766253D6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801F30-B716-4F0D-846B-709974D48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5CFABD-10AA-460C-8A58-5B5F25F6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CD699F-1955-43D0-AB05-EF15EC8A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284E68-E62A-4BDA-907F-4DF8E1E8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60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BAD76-DD9A-4813-B7CF-A0D08EF3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18FE017-438E-4DC1-8C52-6C8098945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3CFAAD-4065-48D0-B1A1-DAE102CFB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012C65-3863-41E2-B094-27C96634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993A96-FC17-4254-B85E-224E99DA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1B4A24-18CC-4D3D-9A11-E80A6C8E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6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FFB43-0363-4B45-819D-19373024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532CCC-871F-45E3-8FFA-F14F087C7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5C465B-4457-4378-B961-CDC34B545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CA634-B7F8-4012-8BA2-29D93574F9AD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BEE433-5C69-4785-98D3-DD2A51AF6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9F14E1-A4E7-435F-B9A5-A327B7B6E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81E15-0FF9-440B-9A36-E0B1D538A7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73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A61461-34EF-4BF5-89C1-9885965C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11642-0B88-4C3C-BC69-5F20468AA8B3}"/>
              </a:ext>
            </a:extLst>
          </p:cNvPr>
          <p:cNvSpPr txBox="1"/>
          <p:nvPr/>
        </p:nvSpPr>
        <p:spPr>
          <a:xfrm>
            <a:off x="2783840" y="125214"/>
            <a:ext cx="704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Спектроскопические методы анализа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0AC38-4F0A-4E81-956A-DF0B3CDB252A}"/>
              </a:ext>
            </a:extLst>
          </p:cNvPr>
          <p:cNvSpPr txBox="1"/>
          <p:nvPr/>
        </p:nvSpPr>
        <p:spPr>
          <a:xfrm>
            <a:off x="81280" y="1490007"/>
            <a:ext cx="119278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Спектроскопические методы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один из важнейших разделов современной аналитической химии. Высокая специфичность оптической спектроскопии объясняется тем, что каждое вещество обладает своими спектральными свойствами, отличными от спектральных характеристик других веществ. С помощью данного метода можно устанавливать качественный и количественный состав различных проб.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49F0A-21F3-4B03-AF16-A1BF056DD75A}"/>
              </a:ext>
            </a:extLst>
          </p:cNvPr>
          <p:cNvSpPr txBox="1"/>
          <p:nvPr/>
        </p:nvSpPr>
        <p:spPr>
          <a:xfrm>
            <a:off x="81280" y="3943757"/>
            <a:ext cx="12009120" cy="1569660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анализа, основанные на поглощении электромагнитного излучения анализируемыми веществами, составляют обширную группу абсорбционных оптических методов. При поглощении света атомы и молекулы анализируемых веществ переходят в новое возбужденное состояние.</a:t>
            </a:r>
          </a:p>
        </p:txBody>
      </p:sp>
    </p:spTree>
    <p:extLst>
      <p:ext uri="{BB962C8B-B14F-4D97-AF65-F5344CB8AC3E}">
        <p14:creationId xmlns:p14="http://schemas.microsoft.com/office/powerpoint/2010/main" val="294201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F28D0F-67EE-4E3C-9D57-CCF8B5C20A54}"/>
              </a:ext>
            </a:extLst>
          </p:cNvPr>
          <p:cNvSpPr txBox="1"/>
          <p:nvPr/>
        </p:nvSpPr>
        <p:spPr>
          <a:xfrm>
            <a:off x="2621280" y="155694"/>
            <a:ext cx="7284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Титриметрический анализ (титрование)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E2284-B358-44F9-B110-F313A8E3D9A3}"/>
              </a:ext>
            </a:extLst>
          </p:cNvPr>
          <p:cNvSpPr txBox="1"/>
          <p:nvPr/>
        </p:nvSpPr>
        <p:spPr>
          <a:xfrm>
            <a:off x="203200" y="678914"/>
            <a:ext cx="11785600" cy="1200329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количественного/массового анализа, который часто используется в аналитической химии, основанный на измерении объёма раствора реактива точно известной концентрации, расходуемого для реакции с определяемым веществом.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4285-77F1-4745-A2BA-C6158739F512}"/>
              </a:ext>
            </a:extLst>
          </p:cNvPr>
          <p:cNvSpPr txBox="1"/>
          <p:nvPr/>
        </p:nvSpPr>
        <p:spPr>
          <a:xfrm>
            <a:off x="20320" y="1885968"/>
            <a:ext cx="1178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Титриметрический анализ может быть основан на различных типах химических реакций - с переносом протона, электрона, электронной пары, процессы осаждения: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FBBFC-944F-4977-907A-79A3AA0C3901}"/>
              </a:ext>
            </a:extLst>
          </p:cNvPr>
          <p:cNvSpPr txBox="1"/>
          <p:nvPr/>
        </p:nvSpPr>
        <p:spPr>
          <a:xfrm>
            <a:off x="20320" y="2696042"/>
            <a:ext cx="1196848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кислотно-основное титрование 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реакции нейтрализации </a:t>
            </a:r>
            <a:endParaRPr lang="en-US" sz="2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окислительно-восстановительное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титрование (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перманганатометрия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(KMnO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иодометрия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хроматометрия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(K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броматометрия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(KBrO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иодатометрия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(KIO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цериметрия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(SO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ванадатометрия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(NH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титанометрия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(TiCl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хромометрия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(CrCl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аскорбинометрия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(C6H8O6)) — окислительно-восстановительные реакции;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осадительное</a:t>
            </a:r>
            <a:r>
              <a:rPr lang="ru-RU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титрование 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аргентометрия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(AgNO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гексоцианоферратометрия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меркурометрия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(Hg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(NO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 — реакции, протекающие с образованием малорастворимого соединения, при этом изменяются концентрации осаждаемых ионов в растворе;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комплексонометрическое</a:t>
            </a:r>
            <a:r>
              <a:rPr lang="ru-RU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титрование — реакции, основанные на образовании прочных комплексных соединений, например, с комплексоном (обычно ЭДТА), при этом изменяются концентрации ионов металлов в титруемом растворе</a:t>
            </a:r>
          </a:p>
        </p:txBody>
      </p:sp>
    </p:spTree>
    <p:extLst>
      <p:ext uri="{BB962C8B-B14F-4D97-AF65-F5344CB8AC3E}">
        <p14:creationId xmlns:p14="http://schemas.microsoft.com/office/powerpoint/2010/main" val="158781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0CBE9-8F04-419C-92E9-12E542139BE8}"/>
              </a:ext>
            </a:extLst>
          </p:cNvPr>
          <p:cNvSpPr txBox="1"/>
          <p:nvPr/>
        </p:nvSpPr>
        <p:spPr>
          <a:xfrm>
            <a:off x="81280" y="279182"/>
            <a:ext cx="117348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Различают прямое, обратное титрование и титрование заместителя.</a:t>
            </a:r>
          </a:p>
          <a:p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прямом титровании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раствору определяемого вещества (аликвоте или навеске, титруемому веществу) добавляют небольшими порциями раствор титранта (рабочий раствор).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обратном титровании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раствору определяемого вещества добавляют сначала заведомый избыток специального реагента и затем титруют его остаток, не вступивший в реакцию. Прием обратного титрования используется, если скорость реакции мала, не удается подобрать индикатор или наблюдаются побочные эффекты (например, потери определяемого вещества вследствие летучести).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368959-7499-4085-B541-AEE1C283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41" y="4021161"/>
            <a:ext cx="3509477" cy="2632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7B9C40-DB95-4606-B265-D7991FA77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483" y="3818923"/>
            <a:ext cx="4186237" cy="30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8F9A2-C1E5-4C00-A81F-478991806EE8}"/>
              </a:ext>
            </a:extLst>
          </p:cNvPr>
          <p:cNvSpPr txBox="1"/>
          <p:nvPr/>
        </p:nvSpPr>
        <p:spPr>
          <a:xfrm>
            <a:off x="101600" y="0"/>
            <a:ext cx="119888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Приёмы титрования анализируемого вещества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Титрование, как при определении концентрации растворов, так и при выполнении количественных определений можно проводить двумя приемами: методом отдельных навесок и методом пипетирования.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78DE0-DBE8-462D-A546-7A7243F924C3}"/>
              </a:ext>
            </a:extLst>
          </p:cNvPr>
          <p:cNvSpPr txBox="1"/>
          <p:nvPr/>
        </p:nvSpPr>
        <p:spPr>
          <a:xfrm>
            <a:off x="101600" y="2009616"/>
            <a:ext cx="118668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методе отдельных навесок берут отдельные, близкие по величине навески анализируемого вещества и, растворив каждую из них в произвольном объеме воды, целиком титруют. Для расчета массы анализируемого вещества используют закон эквивалентов: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6768B-DCC2-4BB8-9E10-51B5BAEFBACC}"/>
              </a:ext>
            </a:extLst>
          </p:cNvPr>
          <p:cNvSpPr txBox="1"/>
          <p:nvPr/>
        </p:nvSpPr>
        <p:spPr>
          <a:xfrm>
            <a:off x="556768" y="4663161"/>
            <a:ext cx="1147064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(т),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молярные концентрации эквивалентов растворов определяемого вещества и титранта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(т)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объемы растворов определяемого вещества и титранта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масса определяемого вещества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в)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молярная масса определяемого вещества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544112-99CC-4C8F-BCAE-D363EC2EF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00" t="55781" r="38500" b="36812"/>
          <a:stretch/>
        </p:blipFill>
        <p:spPr>
          <a:xfrm>
            <a:off x="3978656" y="3552388"/>
            <a:ext cx="4626864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0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F7478-24AA-441F-8955-5B448D49CDDB}"/>
              </a:ext>
            </a:extLst>
          </p:cNvPr>
          <p:cNvSpPr txBox="1"/>
          <p:nvPr/>
        </p:nvSpPr>
        <p:spPr>
          <a:xfrm>
            <a:off x="264160" y="177076"/>
            <a:ext cx="113995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методе 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пипетирования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титрования берут не весь раствор, а только часть его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аликвоту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отмеренную пипеткой. При определении концентрации анализируемого раствора используют 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закон эквивалентов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ED8BF0-C5AA-49D0-A00D-3B80D672A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16" t="47144" r="42168" b="48375"/>
          <a:stretch/>
        </p:blipFill>
        <p:spPr>
          <a:xfrm>
            <a:off x="5019040" y="1001688"/>
            <a:ext cx="5100320" cy="586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A00A0-AFDB-4A1A-A9ED-1E5407E982BC}"/>
              </a:ext>
            </a:extLst>
          </p:cNvPr>
          <p:cNvSpPr txBox="1"/>
          <p:nvPr/>
        </p:nvSpPr>
        <p:spPr>
          <a:xfrm>
            <a:off x="137160" y="2134360"/>
            <a:ext cx="119176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расчета массы анализируемого вещества вводится коэффициент разбавления – отношение объема мерной колбы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к объему аликвотной части раствора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взятой для анализа: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учетом, что для определяемого вещества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4DA40D-5629-4BC5-B4B5-3C8FF0869C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33" t="48445" r="46000" b="44000"/>
          <a:stretch/>
        </p:blipFill>
        <p:spPr>
          <a:xfrm>
            <a:off x="5567680" y="2981000"/>
            <a:ext cx="3083060" cy="7416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24E889-8C85-47F4-BAFF-3006A7E25A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50" t="66223" r="37417" b="25777"/>
          <a:stretch/>
        </p:blipFill>
        <p:spPr>
          <a:xfrm>
            <a:off x="264160" y="5766633"/>
            <a:ext cx="5416869" cy="830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D89DE-9D5F-4A5A-B761-557AE33F242E}"/>
              </a:ext>
            </a:extLst>
          </p:cNvPr>
          <p:cNvSpPr txBox="1"/>
          <p:nvPr/>
        </p:nvSpPr>
        <p:spPr>
          <a:xfrm>
            <a:off x="264160" y="4088996"/>
            <a:ext cx="7432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Тогда если подставить эти данные в формулу для закона эквивалентов получают</a:t>
            </a:r>
          </a:p>
        </p:txBody>
      </p:sp>
    </p:spTree>
    <p:extLst>
      <p:ext uri="{BB962C8B-B14F-4D97-AF65-F5344CB8AC3E}">
        <p14:creationId xmlns:p14="http://schemas.microsoft.com/office/powerpoint/2010/main" val="175715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0A3D6E-0050-4417-8550-063CD7D8B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00" t="25630" r="22791" b="57194"/>
          <a:stretch/>
        </p:blipFill>
        <p:spPr>
          <a:xfrm>
            <a:off x="71120" y="194663"/>
            <a:ext cx="9712960" cy="16695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894BC-C587-4440-84F0-6320D3E12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17" t="42073" r="21000" b="8149"/>
          <a:stretch/>
        </p:blipFill>
        <p:spPr>
          <a:xfrm>
            <a:off x="497839" y="2316480"/>
            <a:ext cx="8399599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9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82879"/>
            <a:ext cx="12192000" cy="68579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9666A50-9BE0-42F1-81F8-0F2C28CB0D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6" t="26222" r="21750" b="58519"/>
          <a:stretch/>
        </p:blipFill>
        <p:spPr>
          <a:xfrm>
            <a:off x="2214781" y="-182879"/>
            <a:ext cx="8383776" cy="12496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27DF0E-803D-4AD9-9C7C-A15343607B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50" t="17556" r="21750" b="21111"/>
          <a:stretch/>
        </p:blipFill>
        <p:spPr>
          <a:xfrm>
            <a:off x="2214781" y="1008607"/>
            <a:ext cx="7203539" cy="43986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12A482-6EC6-472B-A61B-094ADA65C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16" t="30222" r="25083" b="45481"/>
          <a:stretch/>
        </p:blipFill>
        <p:spPr>
          <a:xfrm>
            <a:off x="2733040" y="5430973"/>
            <a:ext cx="5273040" cy="142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4C9D66-A747-4B20-BE8F-7A9BCF1CD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E7BF1-89B3-489E-B7CA-F768E2C8E178}"/>
              </a:ext>
            </a:extLst>
          </p:cNvPr>
          <p:cNvSpPr txBox="1"/>
          <p:nvPr/>
        </p:nvSpPr>
        <p:spPr>
          <a:xfrm>
            <a:off x="147320" y="0"/>
            <a:ext cx="118973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зависимости от вида поглощающих частиц и способа трансформирования поглощенной энергии различают: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009D50-5678-4AB0-9B4B-AB7589396658}"/>
              </a:ext>
            </a:extLst>
          </p:cNvPr>
          <p:cNvSpPr txBox="1"/>
          <p:nvPr/>
        </p:nvSpPr>
        <p:spPr>
          <a:xfrm>
            <a:off x="233680" y="1338501"/>
            <a:ext cx="11811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Атомно-абсорбционный анализ, основанный на поглощении световой энергии атомами анализируемых веществ. </a:t>
            </a:r>
          </a:p>
          <a:p>
            <a:pPr marL="342900" indent="-3429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Молекулярный абсорбционный анализ, т. е. анализ поглощения света молекулами анализируемого вещества в ультрафиолетовой, видимой и инфракрасной областях спектра (спектрофотометрия, фотоколориметрия, ИК спектроскопия). </a:t>
            </a:r>
          </a:p>
          <a:p>
            <a:pPr marL="342900" indent="-3429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поглощения и рассеяния световой энергии взвешенными частицами анализируемого вещества (турбидиметрия, нефелометрия).</a:t>
            </a:r>
          </a:p>
          <a:p>
            <a:pPr marL="342900" indent="-3429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Люминесцентный (флуорометрический) анализ, основанный на измерении излучения, возникающего в результате выделения энергии возбужденными молекулами анализируемого вещества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EB48E-AACF-408E-9BCF-5628171C829C}"/>
              </a:ext>
            </a:extLst>
          </p:cNvPr>
          <p:cNvSpPr txBox="1"/>
          <p:nvPr/>
        </p:nvSpPr>
        <p:spPr>
          <a:xfrm>
            <a:off x="147320" y="5519499"/>
            <a:ext cx="11897360" cy="1200329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Фотоколориметрия и спектрофотометрия основаны на взаимодействии излучения с однородными системами, их обычно объединяют в одну группу фотометрических методов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65112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5F2EB7-234F-4B01-8A8A-F79C2DC9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2268AA-7BDB-4549-8B2F-793FE57A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99" y="4521200"/>
            <a:ext cx="6344947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E60512-8827-4085-93D4-07ADB0AD3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12" y="2548877"/>
            <a:ext cx="5553321" cy="41595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E30764-81FA-4B84-A6FE-975DAFF67347}"/>
              </a:ext>
            </a:extLst>
          </p:cNvPr>
          <p:cNvSpPr txBox="1"/>
          <p:nvPr/>
        </p:nvSpPr>
        <p:spPr>
          <a:xfrm>
            <a:off x="139699" y="0"/>
            <a:ext cx="119008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от используемой аппаратуры в фотометрическом анализе различают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спектрофотометрический 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етод – анализ по поглощению монохроматического света и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фотоколориметрический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анализ по поглощению полихроматического (немонохроматического) света в видимой области спектра. Оба метода основаны на пропорциональной зависимости между светопоглощением и концентрацией поглощающего вещества.</a:t>
            </a:r>
          </a:p>
        </p:txBody>
      </p:sp>
    </p:spTree>
    <p:extLst>
      <p:ext uri="{BB962C8B-B14F-4D97-AF65-F5344CB8AC3E}">
        <p14:creationId xmlns:p14="http://schemas.microsoft.com/office/powerpoint/2010/main" val="21261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0DBE49-D5F4-4A40-9184-F124BD189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33" t="47778" r="42917" b="43852"/>
          <a:stretch/>
        </p:blipFill>
        <p:spPr>
          <a:xfrm>
            <a:off x="4988560" y="176362"/>
            <a:ext cx="2334282" cy="829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A7942B-3888-454F-A09D-DA311126C359}"/>
              </a:ext>
            </a:extLst>
          </p:cNvPr>
          <p:cNvSpPr txBox="1"/>
          <p:nvPr/>
        </p:nvSpPr>
        <p:spPr>
          <a:xfrm>
            <a:off x="88922" y="1088349"/>
            <a:ext cx="116636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 I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начальная интенсивность светового потока; I – интенсивность светового потока, вышедшего из кюветы.  В случае если используется измерение относительно кюветы с растворителем или другим раствором сравнения, то I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интенсивность светового потока, прошедшего через кювету сравнения.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55C243-63F3-470E-85F3-8E902028E1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417" t="60593" r="44416" b="30370"/>
          <a:stretch/>
        </p:blipFill>
        <p:spPr>
          <a:xfrm>
            <a:off x="5195923" y="2186522"/>
            <a:ext cx="2604957" cy="934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13608-7C46-4AB6-8D60-B95E8CC96132}"/>
              </a:ext>
            </a:extLst>
          </p:cNvPr>
          <p:cNvSpPr txBox="1"/>
          <p:nvPr/>
        </p:nvSpPr>
        <p:spPr>
          <a:xfrm>
            <a:off x="160561" y="2346579"/>
            <a:ext cx="6177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Величину А, рассчитываемую по уравнению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00E9C-60C2-4484-80A9-13BDF720F52F}"/>
              </a:ext>
            </a:extLst>
          </p:cNvPr>
          <p:cNvSpPr txBox="1"/>
          <p:nvPr/>
        </p:nvSpPr>
        <p:spPr>
          <a:xfrm>
            <a:off x="88922" y="2996863"/>
            <a:ext cx="11663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называют оптической плотностью, она показывает, насколько сильно данный раствор поглощает излучение с определенной длиной волны.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01D8E-D5A3-4610-8608-DE6775870EA1}"/>
              </a:ext>
            </a:extLst>
          </p:cNvPr>
          <p:cNvSpPr txBox="1"/>
          <p:nvPr/>
        </p:nvSpPr>
        <p:spPr>
          <a:xfrm>
            <a:off x="160561" y="4095036"/>
            <a:ext cx="11777439" cy="2554545"/>
          </a:xfrm>
          <a:prstGeom prst="rect">
            <a:avLst/>
          </a:prstGeom>
          <a:solidFill>
            <a:srgbClr val="00B0F0">
              <a:alpha val="11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Пределы возможных изменений величин оптической плотности и светопропускания можно рассчитать следующим образом: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 раствор не поглощает световой поток, тогда I = I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светопропускание T = 1 (или 100 %), а оптическая плотность А = 0;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 световой поток полностью поглощается раствором, тогда I = 0 и Т = 0, а оптическая плотность стремится к бесконечно большой величине. Реально с использованием современных спектрофотометров можно измерять оптическую плотность в интервале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0 до 2–3 единиц.</a:t>
            </a:r>
          </a:p>
        </p:txBody>
      </p:sp>
    </p:spTree>
    <p:extLst>
      <p:ext uri="{BB962C8B-B14F-4D97-AF65-F5344CB8AC3E}">
        <p14:creationId xmlns:p14="http://schemas.microsoft.com/office/powerpoint/2010/main" val="404356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BE9586-B300-4EC0-B95F-4069E2D33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7" t="68000" r="42750" b="25926"/>
          <a:stretch/>
        </p:blipFill>
        <p:spPr>
          <a:xfrm>
            <a:off x="5301558" y="1591586"/>
            <a:ext cx="1930124" cy="769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9E4994-DA1E-4548-B9F5-AEFAAEA4D93A}"/>
              </a:ext>
            </a:extLst>
          </p:cNvPr>
          <p:cNvSpPr txBox="1"/>
          <p:nvPr/>
        </p:nvSpPr>
        <p:spPr>
          <a:xfrm>
            <a:off x="157479" y="145036"/>
            <a:ext cx="11877040" cy="1446550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Бугера – Ламберта – Бера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основным законом светопоглощения. Он универсален для всех спектроскопических абсорбционных методов, потому что при его выводе не делается никаких предположений ни о природе поглощающей среды, ни о характере поглощаемого излучения.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68309-2C64-43C3-984C-6BC3A0333A2D}"/>
              </a:ext>
            </a:extLst>
          </p:cNvPr>
          <p:cNvSpPr txBox="1"/>
          <p:nvPr/>
        </p:nvSpPr>
        <p:spPr>
          <a:xfrm>
            <a:off x="256539" y="2232244"/>
            <a:ext cx="11678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el-GR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молярного поглощения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С- концентрация раствора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толщина светопоглащающего слоя</a:t>
            </a:r>
            <a:r>
              <a:rPr lang="ru-RU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EC6DA-0504-463E-A304-6C967CC88BAA}"/>
              </a:ext>
            </a:extLst>
          </p:cNvPr>
          <p:cNvSpPr txBox="1"/>
          <p:nvPr/>
        </p:nvSpPr>
        <p:spPr>
          <a:xfrm>
            <a:off x="157479" y="3357115"/>
            <a:ext cx="118770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графическом изображении зависимости оптической плотности от концентрации (при постоянном значении l) получается прямая линия. Эта прямая проходит через начало координат при отсутствии поглощения света растворителем и систематических погрешностей (т. е. раствор с нулевой концентрацией определяемого вещества, что, по сути, является фоновым раствором, не поглощает световой поток, Т = 0).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64BA370-4D69-4E9C-B029-736155B5C133}"/>
              </a:ext>
            </a:extLst>
          </p:cNvPr>
          <p:cNvCxnSpPr>
            <a:cxnSpLocks/>
          </p:cNvCxnSpPr>
          <p:nvPr/>
        </p:nvCxnSpPr>
        <p:spPr>
          <a:xfrm flipV="1">
            <a:off x="6286939" y="4606231"/>
            <a:ext cx="0" cy="187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C6387A2-7182-4EB4-A942-476D872A7AD9}"/>
              </a:ext>
            </a:extLst>
          </p:cNvPr>
          <p:cNvCxnSpPr>
            <a:cxnSpLocks/>
          </p:cNvCxnSpPr>
          <p:nvPr/>
        </p:nvCxnSpPr>
        <p:spPr>
          <a:xfrm>
            <a:off x="6286940" y="6485831"/>
            <a:ext cx="30124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D27069F-91F5-4002-AD3A-B00FBEF991FB}"/>
              </a:ext>
            </a:extLst>
          </p:cNvPr>
          <p:cNvCxnSpPr>
            <a:cxnSpLocks/>
          </p:cNvCxnSpPr>
          <p:nvPr/>
        </p:nvCxnSpPr>
        <p:spPr>
          <a:xfrm flipV="1">
            <a:off x="6286939" y="4816981"/>
            <a:ext cx="2349060" cy="16688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2555AB5-92CC-41D8-9652-B1382EEBEE43}"/>
              </a:ext>
            </a:extLst>
          </p:cNvPr>
          <p:cNvSpPr txBox="1"/>
          <p:nvPr/>
        </p:nvSpPr>
        <p:spPr>
          <a:xfrm>
            <a:off x="5767901" y="4680554"/>
            <a:ext cx="274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BA9B9-0503-4864-BC22-773E9E0B928D}"/>
              </a:ext>
            </a:extLst>
          </p:cNvPr>
          <p:cNvSpPr txBox="1"/>
          <p:nvPr/>
        </p:nvSpPr>
        <p:spPr>
          <a:xfrm>
            <a:off x="8965150" y="6446083"/>
            <a:ext cx="274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CDEDC0-9E54-44C2-86CF-2F75CA074301}"/>
              </a:ext>
            </a:extLst>
          </p:cNvPr>
          <p:cNvSpPr txBox="1"/>
          <p:nvPr/>
        </p:nvSpPr>
        <p:spPr>
          <a:xfrm>
            <a:off x="157479" y="5030613"/>
            <a:ext cx="6177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Зависимость оптической плотности от концентрации показана на графике</a:t>
            </a:r>
          </a:p>
        </p:txBody>
      </p:sp>
    </p:spTree>
    <p:extLst>
      <p:ext uri="{BB962C8B-B14F-4D97-AF65-F5344CB8AC3E}">
        <p14:creationId xmlns:p14="http://schemas.microsoft.com/office/powerpoint/2010/main" val="187242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FDB09A-BF0F-45E5-8B78-C7879E39DB10}"/>
              </a:ext>
            </a:extLst>
          </p:cNvPr>
          <p:cNvSpPr txBox="1"/>
          <p:nvPr/>
        </p:nvSpPr>
        <p:spPr>
          <a:xfrm>
            <a:off x="187960" y="95796"/>
            <a:ext cx="11816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одного вещества в растворе. 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градуировочного графика получил наибольшее распространение в аналитической практике. Он основан на построении графической зависимости A = f(С). Предварительно устанавливают длину волны, близкую к максимуму поглощения. Затем готовят серию стандартных растворов (растворов с известной концентрацией определяемого вещества), охватывающих область возможных изменений концентраций компонента в анализируемых растворах, измеряют их оптическую плотность при выбранной длине волны и наносят полученные данные на график в координатах А–С. Для построения графика следует брать 6–8 точек. Если метод обладает низкой сходимостью (повторяемостью), то каждую точку следует повторить 3–4 раза. При подчинении закону Бугера – Ламберта – Бера график должен иметь вид прямой, выходящей из начала координат. Концентрацию анализируемого раствора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находят по графику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05AAE1-F2A6-4815-8C08-E76DA4014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160" y="4054741"/>
            <a:ext cx="3510597" cy="2481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445969-B4C3-4937-916B-8A69FE2CF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56" y="3870961"/>
            <a:ext cx="4302721" cy="2848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814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636D7D-04FD-4815-98FE-A5B357BC2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000" b="6963"/>
          <a:stretch/>
        </p:blipFill>
        <p:spPr>
          <a:xfrm>
            <a:off x="1873566" y="58799"/>
            <a:ext cx="8444868" cy="66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0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5A19D-BCA8-4037-B528-C37E9FC33A1F}"/>
              </a:ext>
            </a:extLst>
          </p:cNvPr>
          <p:cNvSpPr txBox="1"/>
          <p:nvPr/>
        </p:nvSpPr>
        <p:spPr>
          <a:xfrm>
            <a:off x="299720" y="314960"/>
            <a:ext cx="1159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1. Светопропускание исследуемого раствора равно 80%. Вычислить оптическую плотность этого раствора.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45B8D-E15D-4D44-BAA5-5A42B3AC1326}"/>
              </a:ext>
            </a:extLst>
          </p:cNvPr>
          <p:cNvSpPr txBox="1"/>
          <p:nvPr/>
        </p:nvSpPr>
        <p:spPr>
          <a:xfrm>
            <a:off x="833120" y="1460916"/>
            <a:ext cx="1122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Решение. Вычисление проводится по формуле: А = −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0.8 = 0.097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6BBB1-DC0E-436E-865A-285BF1EF20C2}"/>
              </a:ext>
            </a:extLst>
          </p:cNvPr>
          <p:cNvSpPr txBox="1"/>
          <p:nvPr/>
        </p:nvSpPr>
        <p:spPr>
          <a:xfrm>
            <a:off x="142240" y="2584996"/>
            <a:ext cx="11750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2. Коэффициент молярного поглощения KMnO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 длине волны 546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равен 2420. Оптическая плотность исследуемого раствора в кювете толщиной слоя 2 см равна 0.80. Чему равен Т(KMnO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г/см3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2ADC0-8B35-4CB0-8BBD-88E0C23ADDFA}"/>
              </a:ext>
            </a:extLst>
          </p:cNvPr>
          <p:cNvSpPr txBox="1"/>
          <p:nvPr/>
        </p:nvSpPr>
        <p:spPr>
          <a:xfrm>
            <a:off x="142240" y="4658420"/>
            <a:ext cx="117500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Решение. Можно вычислить молярную концентрацию из уравнения: С(KMnO4) = 0,8 / (2420*2) = 1,65*10–4 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T(KMnO4) = с(KMnO4) * M(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100 = 1,65*10–4 * 55 / 1000 = 9,08*10–6 г/см3 . где с (KMnO4) – молярная концентрация раствора, М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молярная масса марганца. Ответ: 9,08*10–6 г/см3 .</a:t>
            </a:r>
          </a:p>
        </p:txBody>
      </p:sp>
    </p:spTree>
    <p:extLst>
      <p:ext uri="{BB962C8B-B14F-4D97-AF65-F5344CB8AC3E}">
        <p14:creationId xmlns:p14="http://schemas.microsoft.com/office/powerpoint/2010/main" val="59689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2B32D0-6D9B-4FCC-BEF5-E39CF3F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1B60AE6-528B-4F3A-8B62-AAF12EE5A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33" t="40593" r="23500" b="25037"/>
          <a:stretch/>
        </p:blipFill>
        <p:spPr>
          <a:xfrm>
            <a:off x="203200" y="172720"/>
            <a:ext cx="7909034" cy="304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BCE596-9C60-4957-8926-AD43A5623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16" t="74222" r="24500" b="8889"/>
          <a:stretch/>
        </p:blipFill>
        <p:spPr>
          <a:xfrm>
            <a:off x="203200" y="4846320"/>
            <a:ext cx="8157499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2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1252</Words>
  <Application>Microsoft Office PowerPoint</Application>
  <PresentationFormat>Широкоэкранный</PresentationFormat>
  <Paragraphs>55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Алена</dc:creator>
  <cp:lastModifiedBy>Алена</cp:lastModifiedBy>
  <cp:revision>21</cp:revision>
  <dcterms:created xsi:type="dcterms:W3CDTF">2020-11-26T16:44:01Z</dcterms:created>
  <dcterms:modified xsi:type="dcterms:W3CDTF">2020-12-20T12:37:04Z</dcterms:modified>
</cp:coreProperties>
</file>